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customXml/itemProps1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0.xml" ContentType="application/vnd.openxmlformats-officedocument.customXmlProperties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ppt/slideLayouts/slideLayout10.xml" ContentType="application/vnd.openxmlformats-officedocument.presentationml.slideLayout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2"/>
  </p:sldMasterIdLst>
  <p:notesMasterIdLst>
    <p:notesMasterId r:id="rId25"/>
  </p:notesMasterIdLst>
  <p:sldIdLst>
    <p:sldId id="256" r:id="rId13"/>
    <p:sldId id="263" r:id="rId14"/>
    <p:sldId id="268" r:id="rId15"/>
    <p:sldId id="269" r:id="rId16"/>
    <p:sldId id="259" r:id="rId17"/>
    <p:sldId id="260" r:id="rId18"/>
    <p:sldId id="262" r:id="rId19"/>
    <p:sldId id="270" r:id="rId20"/>
    <p:sldId id="257" r:id="rId21"/>
    <p:sldId id="258" r:id="rId22"/>
    <p:sldId id="261" r:id="rId23"/>
    <p:sldId id="27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02" y="-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9.xml"/><Relationship Id="rId7" Type="http://schemas.openxmlformats.org/officeDocument/2006/relationships/customXml" Target="../customXml/item7.xml"/><Relationship Id="rId12" Type="http://schemas.openxmlformats.org/officeDocument/2006/relationships/slideMaster" Target="slideMasters/slideMaster1.xml"/><Relationship Id="rId17" Type="http://schemas.openxmlformats.org/officeDocument/2006/relationships/slide" Target="slides/slide5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12.xml"/><Relationship Id="rId5" Type="http://schemas.openxmlformats.org/officeDocument/2006/relationships/customXml" Target="../customXml/item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theme" Target="theme/theme1.xml"/><Relationship Id="rId10" Type="http://schemas.openxmlformats.org/officeDocument/2006/relationships/customXml" Target="../customXml/item10.xml"/><Relationship Id="rId19" Type="http://schemas.openxmlformats.org/officeDocument/2006/relationships/slide" Target="slides/slide7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3500B9-DC2A-4D91-B660-CCB7692129A2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9B4384-36BC-4A66-8C37-3F40EBD95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2148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E4D71-1CBD-4053-A361-2337617C0F3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3535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5BB1A-368B-4531-B66B-12F6329D1923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E1E6B-6788-42A3-B54C-37763B06F2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36518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5BB1A-368B-4531-B66B-12F6329D1923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E1E6B-6788-42A3-B54C-37763B06F2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4870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5BB1A-368B-4531-B66B-12F6329D1923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E1E6B-6788-42A3-B54C-37763B06F2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2545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_ord_blanc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268"/>
            <a:ext cx="9143999" cy="6857463"/>
          </a:xfrm>
          <a:prstGeom prst="rect">
            <a:avLst/>
          </a:prstGeom>
        </p:spPr>
      </p:pic>
      <p:sp>
        <p:nvSpPr>
          <p:cNvPr id="11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0" y="609600"/>
            <a:ext cx="5791200" cy="6858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Gill Sans M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Gill Sans MT" pitchFamily="34" charset="0"/>
                <a:ea typeface="+mj-ea"/>
                <a:cs typeface="+mj-cs"/>
              </a:rPr>
              <a:t>Title Goes Here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152400" y="1447800"/>
            <a:ext cx="8839200" cy="4876800"/>
          </a:xfrm>
        </p:spPr>
        <p:txBody>
          <a:bodyPr>
            <a:normAutofit/>
          </a:bodyPr>
          <a:lstStyle>
            <a:lvl1pPr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defRPr sz="1600" b="1">
                <a:latin typeface="Gill Sans MT" pitchFamily="34" charset="0"/>
              </a:defRPr>
            </a:lvl1pPr>
            <a:lvl2pPr>
              <a:defRPr sz="1600" b="1">
                <a:latin typeface="Gill Sans MT" pitchFamily="34" charset="0"/>
              </a:defRPr>
            </a:lvl2pPr>
            <a:lvl3pPr>
              <a:defRPr sz="1600" b="1">
                <a:latin typeface="Gill Sans MT" pitchFamily="34" charset="0"/>
              </a:defRPr>
            </a:lvl3pPr>
            <a:lvl4pPr>
              <a:defRPr sz="1600" b="1">
                <a:latin typeface="Gill Sans MT" pitchFamily="34" charset="0"/>
              </a:defRPr>
            </a:lvl4pPr>
            <a:lvl5pPr>
              <a:defRPr sz="1600" b="1">
                <a:latin typeface="Gill Sans MT" pitchFamily="34" charset="0"/>
              </a:defRPr>
            </a:lvl5pPr>
          </a:lstStyle>
          <a:p>
            <a:pPr lvl="0"/>
            <a:r>
              <a:rPr lang="en-US" dirty="0" smtClean="0"/>
              <a:t>Bullet 1</a:t>
            </a:r>
          </a:p>
          <a:p>
            <a:pPr lvl="0"/>
            <a:r>
              <a:rPr lang="en-US" dirty="0" smtClean="0"/>
              <a:t>Bullet 2</a:t>
            </a:r>
          </a:p>
          <a:p>
            <a:pPr lvl="0"/>
            <a:r>
              <a:rPr lang="en-US" dirty="0" smtClean="0"/>
              <a:t>Bullet 3</a:t>
            </a:r>
          </a:p>
          <a:p>
            <a:pPr lvl="0"/>
            <a:r>
              <a:rPr lang="en-US" dirty="0" smtClean="0"/>
              <a:t>Bullet 4</a:t>
            </a:r>
          </a:p>
          <a:p>
            <a:pPr lvl="0"/>
            <a:r>
              <a:rPr lang="en-US" dirty="0" smtClean="0"/>
              <a:t>Bullet 5</a:t>
            </a:r>
          </a:p>
          <a:p>
            <a:pPr lvl="0"/>
            <a:r>
              <a:rPr lang="en-US" dirty="0" smtClean="0"/>
              <a:t>Bullet 6</a:t>
            </a:r>
          </a:p>
          <a:p>
            <a:pPr lvl="0"/>
            <a:r>
              <a:rPr lang="en-US" dirty="0" smtClean="0"/>
              <a:t>Bullet 7</a:t>
            </a:r>
          </a:p>
          <a:p>
            <a:pPr lvl="0"/>
            <a:r>
              <a:rPr lang="en-US" dirty="0" smtClean="0"/>
              <a:t>Bullet 8</a:t>
            </a:r>
          </a:p>
          <a:p>
            <a:pPr lvl="0"/>
            <a:r>
              <a:rPr lang="en-US" dirty="0" smtClean="0"/>
              <a:t>Bullet 9</a:t>
            </a:r>
          </a:p>
          <a:p>
            <a:pPr lvl="0"/>
            <a:r>
              <a:rPr lang="en-US" dirty="0" smtClean="0"/>
              <a:t>Bullet 10</a:t>
            </a:r>
          </a:p>
          <a:p>
            <a:pPr lvl="0"/>
            <a:r>
              <a:rPr lang="en-US" dirty="0" smtClean="0"/>
              <a:t>Bullet 11</a:t>
            </a:r>
          </a:p>
          <a:p>
            <a:pPr lvl="0"/>
            <a:r>
              <a:rPr lang="en-US" dirty="0" smtClean="0"/>
              <a:t>Bullet 12</a:t>
            </a:r>
          </a:p>
          <a:p>
            <a:pPr lvl="0"/>
            <a:r>
              <a:rPr lang="en-US" dirty="0" smtClean="0"/>
              <a:t>Bullet 13</a:t>
            </a:r>
          </a:p>
          <a:p>
            <a:pPr lvl="0"/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3"/>
          </p:nvPr>
        </p:nvSpPr>
        <p:spPr>
          <a:xfrm>
            <a:off x="6553200" y="6356350"/>
            <a:ext cx="2438400" cy="365125"/>
          </a:xfrm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fld id="{6D3FAE4D-9488-4B48-8F4A-A56CB5A28AF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58205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5BB1A-368B-4531-B66B-12F6329D1923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E1E6B-6788-42A3-B54C-37763B06F2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6339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5BB1A-368B-4531-B66B-12F6329D1923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E1E6B-6788-42A3-B54C-37763B06F2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5096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5BB1A-368B-4531-B66B-12F6329D1923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E1E6B-6788-42A3-B54C-37763B06F2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0271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5BB1A-368B-4531-B66B-12F6329D1923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E1E6B-6788-42A3-B54C-37763B06F2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3761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5BB1A-368B-4531-B66B-12F6329D1923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E1E6B-6788-42A3-B54C-37763B06F2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7924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5BB1A-368B-4531-B66B-12F6329D1923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E1E6B-6788-42A3-B54C-37763B06F2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4984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5BB1A-368B-4531-B66B-12F6329D1923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E1E6B-6788-42A3-B54C-37763B06F2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48689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5BB1A-368B-4531-B66B-12F6329D1923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E1E6B-6788-42A3-B54C-37763B06F2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5634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5BB1A-368B-4531-B66B-12F6329D1923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E1E6B-6788-42A3-B54C-37763B06F2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407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7058" y="4350086"/>
            <a:ext cx="6858000" cy="124182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Day 1 Report</a:t>
            </a:r>
          </a:p>
          <a:p>
            <a:r>
              <a:rPr lang="en-US" dirty="0" smtClean="0"/>
              <a:t>Tina Bahadori, ScD</a:t>
            </a:r>
          </a:p>
          <a:p>
            <a:r>
              <a:rPr lang="en-US" dirty="0" smtClean="0"/>
              <a:t>US EPA</a:t>
            </a:r>
          </a:p>
          <a:p>
            <a:r>
              <a:rPr lang="en-US" dirty="0" smtClean="0"/>
              <a:t>November 19, 2015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50075" y="1075684"/>
            <a:ext cx="4421076" cy="285447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447" y="6334780"/>
            <a:ext cx="91305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chemeClr val="accent1"/>
                </a:solidFill>
                <a:latin typeface="Gill Sans MT" panose="020B0502020104020203" pitchFamily="34" charset="0"/>
                <a:ea typeface="ＭＳ Ｐゴシック" charset="-128"/>
              </a:rPr>
              <a:t>The views expressed in this presentation are those of the author </a:t>
            </a:r>
            <a:endParaRPr lang="en-US" sz="1400" b="1" dirty="0" smtClean="0">
              <a:solidFill>
                <a:schemeClr val="accent1"/>
              </a:solidFill>
              <a:latin typeface="Gill Sans MT" panose="020B0502020104020203" pitchFamily="34" charset="0"/>
              <a:ea typeface="ＭＳ Ｐゴシック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accent1"/>
                </a:solidFill>
                <a:latin typeface="Gill Sans MT" panose="020B0502020104020203" pitchFamily="34" charset="0"/>
                <a:ea typeface="ＭＳ Ｐゴシック" charset="-128"/>
              </a:rPr>
              <a:t>and </a:t>
            </a:r>
            <a:r>
              <a:rPr lang="en-US" sz="1400" b="1" dirty="0">
                <a:solidFill>
                  <a:schemeClr val="accent1"/>
                </a:solidFill>
                <a:latin typeface="Gill Sans MT" panose="020B0502020104020203" pitchFamily="34" charset="0"/>
                <a:ea typeface="ＭＳ Ｐゴシック" charset="-128"/>
              </a:rPr>
              <a:t>do not necessarily reflect the views or policies of the U.S. </a:t>
            </a:r>
            <a:r>
              <a:rPr lang="en-US" sz="1400" b="1" dirty="0" smtClean="0">
                <a:solidFill>
                  <a:schemeClr val="accent1"/>
                </a:solidFill>
                <a:latin typeface="Gill Sans MT" panose="020B0502020104020203" pitchFamily="34" charset="0"/>
                <a:ea typeface="ＭＳ Ｐゴシック" charset="-128"/>
              </a:rPr>
              <a:t>EPA</a:t>
            </a:r>
            <a:endParaRPr lang="en-US" sz="1400" b="1" dirty="0">
              <a:solidFill>
                <a:schemeClr val="accent1"/>
              </a:solidFill>
              <a:latin typeface="Gill Sans MT" panose="020B0502020104020203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6010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Kinetics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38240"/>
            <a:ext cx="7886700" cy="4494069"/>
          </a:xfrm>
        </p:spPr>
        <p:txBody>
          <a:bodyPr>
            <a:noAutofit/>
          </a:bodyPr>
          <a:lstStyle/>
          <a:p>
            <a:r>
              <a:rPr lang="en-US" sz="2400" dirty="0"/>
              <a:t>Proper risk assessments need proper user data, that includes </a:t>
            </a:r>
            <a:r>
              <a:rPr lang="en-US" sz="2400" dirty="0" smtClean="0"/>
              <a:t>kinetic</a:t>
            </a:r>
          </a:p>
          <a:p>
            <a:r>
              <a:rPr lang="en-US" sz="2400" dirty="0" smtClean="0"/>
              <a:t>Can be empirical and more advanced and mechanistic</a:t>
            </a:r>
          </a:p>
          <a:p>
            <a:pPr lvl="1"/>
            <a:r>
              <a:rPr lang="en-US" sz="2000" dirty="0" smtClean="0"/>
              <a:t>These are relative</a:t>
            </a:r>
          </a:p>
          <a:p>
            <a:r>
              <a:rPr lang="en-US" sz="2400" dirty="0"/>
              <a:t>H</a:t>
            </a:r>
            <a:r>
              <a:rPr lang="en-US" sz="2400" dirty="0" smtClean="0"/>
              <a:t>uman health relevant risk assessments</a:t>
            </a:r>
          </a:p>
          <a:p>
            <a:pPr lvl="1"/>
            <a:r>
              <a:rPr lang="en-US" sz="2000" dirty="0" smtClean="0"/>
              <a:t>Because animal models are not predictive, cheap, or fast</a:t>
            </a:r>
          </a:p>
          <a:p>
            <a:pPr lvl="1"/>
            <a:r>
              <a:rPr lang="en-US" sz="2000" dirty="0" smtClean="0"/>
              <a:t>Need human </a:t>
            </a:r>
            <a:r>
              <a:rPr lang="en-US" sz="2000" i="1" dirty="0" smtClean="0"/>
              <a:t>in vitro</a:t>
            </a:r>
            <a:r>
              <a:rPr lang="en-US" sz="2000" dirty="0" smtClean="0"/>
              <a:t> and </a:t>
            </a:r>
            <a:r>
              <a:rPr lang="en-US" sz="2000" i="1" dirty="0" smtClean="0"/>
              <a:t>in vivo</a:t>
            </a:r>
            <a:r>
              <a:rPr lang="en-US" sz="2000" dirty="0" smtClean="0"/>
              <a:t> data; need standards</a:t>
            </a:r>
          </a:p>
          <a:p>
            <a:pPr lvl="1"/>
            <a:r>
              <a:rPr lang="en-US" sz="2000" i="1" dirty="0" smtClean="0"/>
              <a:t>In vivo</a:t>
            </a:r>
            <a:r>
              <a:rPr lang="en-US" sz="2000" dirty="0" smtClean="0"/>
              <a:t> kinetics</a:t>
            </a:r>
          </a:p>
          <a:p>
            <a:r>
              <a:rPr lang="en-US" sz="2400" dirty="0" smtClean="0"/>
              <a:t>Capture variability</a:t>
            </a:r>
          </a:p>
          <a:p>
            <a:r>
              <a:rPr lang="en-US" sz="2400" dirty="0" smtClean="0"/>
              <a:t>Understand susceptibility</a:t>
            </a:r>
          </a:p>
          <a:p>
            <a:r>
              <a:rPr lang="en-US" sz="2400" dirty="0" smtClean="0"/>
              <a:t>Need guidance on how to use the data in risk assessments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617587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Are the we there yet?? </a:t>
            </a:r>
          </a:p>
          <a:p>
            <a:r>
              <a:rPr lang="en-US" dirty="0" smtClean="0"/>
              <a:t>Embrace complexity</a:t>
            </a:r>
          </a:p>
          <a:p>
            <a:r>
              <a:rPr lang="en-US" dirty="0" smtClean="0"/>
              <a:t>To ensure that we are protective of public health and environment need more population relevant data</a:t>
            </a:r>
          </a:p>
          <a:p>
            <a:pPr lvl="1"/>
            <a:r>
              <a:rPr lang="en-US" dirty="0" smtClean="0"/>
              <a:t>Human and ecological</a:t>
            </a:r>
          </a:p>
          <a:p>
            <a:pPr lvl="1"/>
            <a:r>
              <a:rPr lang="en-US" dirty="0" smtClean="0"/>
              <a:t>Connecting adversity with population relevant effects</a:t>
            </a:r>
          </a:p>
          <a:p>
            <a:pPr lvl="1"/>
            <a:r>
              <a:rPr lang="en-US" dirty="0" smtClean="0"/>
              <a:t>Better linkages with other sciences, including epidemiology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10148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Potential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Accelerate the pace of data-driven chemical evaluations</a:t>
            </a:r>
          </a:p>
          <a:p>
            <a:r>
              <a:rPr lang="en-US" smtClean="0"/>
              <a:t>Better understanding complex chemical and biological interactions</a:t>
            </a:r>
          </a:p>
          <a:p>
            <a:r>
              <a:rPr lang="en-US" smtClean="0"/>
              <a:t>Enable decisions that are sustainable and public health protective </a:t>
            </a:r>
          </a:p>
          <a:p>
            <a:r>
              <a:rPr lang="en-US" smtClean="0"/>
              <a:t>Shift the paradigm of toxicity characterization from apical endpoints to ‘tipping points’</a:t>
            </a:r>
          </a:p>
          <a:p>
            <a:r>
              <a:rPr lang="en-US" smtClean="0"/>
              <a:t>Apply these tools to support sustainable innovation of chemicals and emerging materials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79968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0" dirty="0" smtClean="0"/>
              <a:t>Need innovative, systematic, effective, and efficient approaches and tools to inform decisions about safety of chemicals.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Impacts sustainable innovation</a:t>
            </a:r>
            <a:endParaRPr lang="en-US" b="0" dirty="0" smtClean="0"/>
          </a:p>
          <a:p>
            <a:pPr marL="0" indent="0">
              <a:buNone/>
            </a:pPr>
            <a:r>
              <a:rPr lang="en-US" b="0" dirty="0" smtClean="0"/>
              <a:t>Myriad regulatory directives make risk-based decisions for addressing chemicals with inadequate or non-existent hazard and exposure data. </a:t>
            </a:r>
          </a:p>
          <a:p>
            <a:pPr marL="0" indent="0">
              <a:buNone/>
            </a:pPr>
            <a:r>
              <a:rPr lang="en-US" b="0" dirty="0" smtClean="0"/>
              <a:t>Current toxicity testing methods are expensive, time consuming, and evaluate risks from exposures to individual chemicals.</a:t>
            </a:r>
          </a:p>
          <a:p>
            <a:pPr marL="0" indent="0">
              <a:buNone/>
            </a:pPr>
            <a:endParaRPr lang="en-US" b="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01699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2355"/>
          </a:xfrm>
        </p:spPr>
        <p:txBody>
          <a:bodyPr/>
          <a:lstStyle/>
          <a:p>
            <a:r>
              <a:rPr lang="en-US" dirty="0"/>
              <a:t>Low Levels -- High Stakes</a:t>
            </a:r>
            <a:r>
              <a:rPr lang="en-US" dirty="0" smtClean="0"/>
              <a:t>??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idx="1"/>
          </p:nvPr>
        </p:nvSpPr>
        <p:spPr>
          <a:xfrm>
            <a:off x="504967" y="1337481"/>
            <a:ext cx="8010383" cy="4351338"/>
          </a:xfrm>
        </p:spPr>
        <p:txBody>
          <a:bodyPr>
            <a:noAutofit/>
          </a:bodyPr>
          <a:lstStyle/>
          <a:p>
            <a:r>
              <a:rPr lang="en-US" dirty="0" smtClean="0"/>
              <a:t>Traditional high-dose animal toxicology – what does it tell us about the real world?</a:t>
            </a:r>
          </a:p>
          <a:p>
            <a:pPr marL="457200" lvl="1" indent="0">
              <a:buNone/>
            </a:pPr>
            <a:r>
              <a:rPr lang="en-US" sz="2800" dirty="0" smtClean="0"/>
              <a:t>By itself is not sufficient to evaluate effects of real-world chemical exposures for consumers and workers. </a:t>
            </a:r>
            <a:endParaRPr lang="en-US" dirty="0" smtClean="0"/>
          </a:p>
          <a:p>
            <a:r>
              <a:rPr lang="en-US" dirty="0" smtClean="0"/>
              <a:t>Chemicals acting as hormones or drugs?</a:t>
            </a:r>
          </a:p>
          <a:p>
            <a:pPr marL="457200" lvl="1" indent="0">
              <a:buNone/>
            </a:pPr>
            <a:r>
              <a:rPr lang="en-US" sz="2800" dirty="0" smtClean="0"/>
              <a:t>Chemicals – like hormones or drugs – can disrupt the control of development and function at very low doses to which the average person is exposed.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2400" y="5283424"/>
            <a:ext cx="8839200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  <a:spcAft>
                <a:spcPts val="600"/>
              </a:spcAft>
              <a:buClr>
                <a:srgbClr val="9BBB59">
                  <a:lumMod val="75000"/>
                </a:srgbClr>
              </a:buClr>
              <a:buSzPct val="150000"/>
            </a:pPr>
            <a:r>
              <a:rPr lang="en-US" sz="3600" b="1" dirty="0" smtClean="0">
                <a:solidFill>
                  <a:prstClr val="black"/>
                </a:solidFill>
                <a:latin typeface="Gill Sans MT" pitchFamily="34" charset="0"/>
              </a:rPr>
              <a:t>We need a transformation </a:t>
            </a:r>
            <a:r>
              <a:rPr lang="en-US" sz="3600" b="1" dirty="0">
                <a:solidFill>
                  <a:prstClr val="black"/>
                </a:solidFill>
                <a:latin typeface="Gill Sans MT" pitchFamily="34" charset="0"/>
              </a:rPr>
              <a:t>in </a:t>
            </a:r>
            <a:r>
              <a:rPr lang="en-US" sz="3600" b="1" dirty="0" smtClean="0">
                <a:solidFill>
                  <a:prstClr val="black"/>
                </a:solidFill>
                <a:latin typeface="Gill Sans MT" pitchFamily="34" charset="0"/>
              </a:rPr>
              <a:t>the way we think about chemical </a:t>
            </a:r>
            <a:r>
              <a:rPr lang="en-US" sz="3600" b="1" dirty="0">
                <a:solidFill>
                  <a:prstClr val="black"/>
                </a:solidFill>
                <a:latin typeface="Gill Sans MT" pitchFamily="34" charset="0"/>
              </a:rPr>
              <a:t>safety </a:t>
            </a:r>
            <a:r>
              <a:rPr lang="en-US" sz="3600" b="1" dirty="0" smtClean="0">
                <a:solidFill>
                  <a:prstClr val="black"/>
                </a:solidFill>
                <a:latin typeface="Gill Sans MT" pitchFamily="34" charset="0"/>
              </a:rPr>
              <a:t>science.</a:t>
            </a:r>
            <a:endParaRPr lang="en-US" sz="3600" b="1" dirty="0">
              <a:solidFill>
                <a:prstClr val="black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849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we 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Shaping the future of toxicology in a changing scientific landscape</a:t>
            </a:r>
          </a:p>
          <a:p>
            <a:r>
              <a:rPr lang="en-US" dirty="0" smtClean="0"/>
              <a:t>Continue the journey across the bridge of translation by capitalizing on the scientific breakthroughs in high-throughput </a:t>
            </a:r>
            <a:r>
              <a:rPr lang="en-US" i="1" dirty="0" smtClean="0"/>
              <a:t>in vitro </a:t>
            </a:r>
            <a:r>
              <a:rPr lang="en-US" dirty="0" smtClean="0"/>
              <a:t>data collection and </a:t>
            </a:r>
            <a:r>
              <a:rPr lang="en-US" i="1" dirty="0" smtClean="0"/>
              <a:t>in silico </a:t>
            </a:r>
            <a:r>
              <a:rPr lang="en-US" dirty="0" smtClean="0"/>
              <a:t>models to advance the risk assessment paradigm.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08546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Protect public health and the environment</a:t>
            </a:r>
          </a:p>
          <a:p>
            <a:r>
              <a:rPr lang="en-US" dirty="0" smtClean="0"/>
              <a:t>Global challenges, need global solutions</a:t>
            </a:r>
          </a:p>
          <a:p>
            <a:r>
              <a:rPr lang="en-US" dirty="0" smtClean="0"/>
              <a:t>Gone from reductionist approaches to understanding potential environmental and health risks</a:t>
            </a:r>
          </a:p>
          <a:p>
            <a:pPr lvl="1"/>
            <a:r>
              <a:rPr lang="en-US" dirty="0" smtClean="0"/>
              <a:t>Just over a decade</a:t>
            </a:r>
          </a:p>
          <a:p>
            <a:pPr lvl="1"/>
            <a:r>
              <a:rPr lang="en-US" dirty="0" smtClean="0"/>
              <a:t>Important to consider both the challenges and opportunities</a:t>
            </a:r>
          </a:p>
          <a:p>
            <a:r>
              <a:rPr lang="en-US" dirty="0" smtClean="0"/>
              <a:t>Bridges are just being built</a:t>
            </a:r>
          </a:p>
          <a:p>
            <a:pPr lvl="1"/>
            <a:r>
              <a:rPr lang="en-US" dirty="0" smtClean="0"/>
              <a:t>Need engagement, courage, boldness, collaboration, innovation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75004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Regulatory Readiness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Risk assessment is important, but there are many other assessment contexts that suffer from lack of data that provide ripe opportunities to explore the application of the emerging data</a:t>
            </a:r>
          </a:p>
          <a:p>
            <a:pPr lvl="1"/>
            <a:r>
              <a:rPr lang="en-US" dirty="0" smtClean="0"/>
              <a:t>EDSP Pivot</a:t>
            </a:r>
          </a:p>
          <a:p>
            <a:pPr lvl="1"/>
            <a:r>
              <a:rPr lang="en-US" dirty="0" smtClean="0"/>
              <a:t>Included public engagement of stakeholder communities</a:t>
            </a:r>
          </a:p>
          <a:p>
            <a:pPr lvl="1"/>
            <a:r>
              <a:rPr lang="en-US" dirty="0" smtClean="0"/>
              <a:t>Input was critical to shaping the activity</a:t>
            </a:r>
          </a:p>
          <a:p>
            <a:r>
              <a:rPr lang="en-US" dirty="0" smtClean="0"/>
              <a:t>“When you have that much work to do, it becomes important to know what to do next.”</a:t>
            </a:r>
          </a:p>
          <a:p>
            <a:pPr lvl="1"/>
            <a:r>
              <a:rPr lang="en-US" dirty="0" smtClean="0"/>
              <a:t>Priority setting</a:t>
            </a:r>
          </a:p>
          <a:p>
            <a:r>
              <a:rPr lang="en-US" dirty="0" smtClean="0"/>
              <a:t>Engagement --Civil society</a:t>
            </a:r>
          </a:p>
          <a:p>
            <a:r>
              <a:rPr lang="en-US" dirty="0" smtClean="0"/>
              <a:t>Important area of engagement: Mixtures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1889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15001"/>
            <a:ext cx="7886700" cy="1325563"/>
          </a:xfrm>
        </p:spPr>
        <p:txBody>
          <a:bodyPr/>
          <a:lstStyle/>
          <a:p>
            <a:r>
              <a:rPr lang="en-US" dirty="0" smtClean="0"/>
              <a:t>Science for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16192"/>
            <a:ext cx="7886700" cy="502555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Square peg in a round hole </a:t>
            </a:r>
          </a:p>
          <a:p>
            <a:pPr lvl="1"/>
            <a:r>
              <a:rPr lang="en-US" dirty="0" smtClean="0"/>
              <a:t>What needs to change?</a:t>
            </a:r>
          </a:p>
          <a:p>
            <a:r>
              <a:rPr lang="en-US" dirty="0" smtClean="0"/>
              <a:t>Consumer choice</a:t>
            </a:r>
          </a:p>
          <a:p>
            <a:r>
              <a:rPr lang="en-US" dirty="0" smtClean="0"/>
              <a:t>Current risk assessment practices contextualized in diverse regulatory frameworks</a:t>
            </a:r>
          </a:p>
          <a:p>
            <a:pPr lvl="1"/>
            <a:r>
              <a:rPr lang="en-US" dirty="0" smtClean="0"/>
              <a:t>Misconception that today’s chemical managment policies can be powered by 20</a:t>
            </a:r>
            <a:r>
              <a:rPr lang="en-US" baseline="30000" dirty="0" smtClean="0"/>
              <a:t>th</a:t>
            </a:r>
            <a:r>
              <a:rPr lang="en-US" dirty="0" smtClean="0"/>
              <a:t> century science</a:t>
            </a:r>
          </a:p>
          <a:p>
            <a:r>
              <a:rPr lang="en-US" dirty="0" smtClean="0"/>
              <a:t>We need 21</a:t>
            </a:r>
            <a:r>
              <a:rPr lang="en-US" baseline="30000" dirty="0" smtClean="0"/>
              <a:t>st</a:t>
            </a:r>
            <a:r>
              <a:rPr lang="en-US" dirty="0" smtClean="0"/>
              <a:t> century policies based on 21</a:t>
            </a:r>
            <a:r>
              <a:rPr lang="en-US" baseline="30000" dirty="0" smtClean="0"/>
              <a:t>st</a:t>
            </a:r>
            <a:r>
              <a:rPr lang="en-US" dirty="0" smtClean="0"/>
              <a:t> century science</a:t>
            </a:r>
          </a:p>
          <a:p>
            <a:r>
              <a:rPr lang="en-US" dirty="0" smtClean="0"/>
              <a:t>Need to explain the science better</a:t>
            </a:r>
          </a:p>
          <a:p>
            <a:pPr lvl="1"/>
            <a:r>
              <a:rPr lang="en-US" dirty="0" smtClean="0"/>
              <a:t>Stop fretting</a:t>
            </a:r>
          </a:p>
          <a:p>
            <a:r>
              <a:rPr lang="en-US" dirty="0" smtClean="0"/>
              <a:t>Don’t need to choose among the science – need to find better ways to integrate diverse data streams</a:t>
            </a:r>
          </a:p>
          <a:p>
            <a:pPr lvl="1"/>
            <a:r>
              <a:rPr lang="en-US" dirty="0" smtClean="0"/>
              <a:t>Can’t afford to throw data away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86481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AOP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42505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Increase Predictive Capacity</a:t>
            </a:r>
          </a:p>
          <a:p>
            <a:pPr lvl="1"/>
            <a:r>
              <a:rPr lang="en-US" dirty="0" smtClean="0"/>
              <a:t>Organize what we know and utilize that knowledge to support risk-based decision-making </a:t>
            </a:r>
          </a:p>
          <a:p>
            <a:pPr lvl="1"/>
            <a:r>
              <a:rPr lang="en-US" dirty="0" smtClean="0"/>
              <a:t>Evaluate effects of cumulative exposures and cumulative risk</a:t>
            </a:r>
          </a:p>
          <a:p>
            <a:r>
              <a:rPr lang="en-US" dirty="0" smtClean="0"/>
              <a:t>Exploit complex systems modeling to advance mechanistic understanding </a:t>
            </a:r>
          </a:p>
          <a:p>
            <a:pPr lvl="1"/>
            <a:r>
              <a:rPr lang="en-US" dirty="0" smtClean="0"/>
              <a:t>Integrate understanding of exposures-dose-effects across levels of biological organization</a:t>
            </a:r>
          </a:p>
          <a:p>
            <a:pPr lvl="1"/>
            <a:r>
              <a:rPr lang="en-US" dirty="0" smtClean="0"/>
              <a:t>Predict early ‘tipping-points’ </a:t>
            </a:r>
          </a:p>
          <a:p>
            <a:r>
              <a:rPr lang="en-US" dirty="0" smtClean="0"/>
              <a:t>Increase focus on developmental health, vulnerable and susceptible populations</a:t>
            </a:r>
          </a:p>
          <a:p>
            <a:r>
              <a:rPr lang="en-US" dirty="0" smtClean="0"/>
              <a:t>Explore higher-throughput approaches with wider coverage of chemistry and biology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7896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Exposure Pathways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Exposure information (and dose) will allow us to look at risk.</a:t>
            </a:r>
          </a:p>
          <a:p>
            <a:r>
              <a:rPr lang="en-US" dirty="0" smtClean="0"/>
              <a:t>Be bold – do something!</a:t>
            </a:r>
          </a:p>
          <a:p>
            <a:pPr lvl="1"/>
            <a:r>
              <a:rPr lang="en-US" dirty="0" smtClean="0"/>
              <a:t>Predicting exposures using available tools/models/data exposures is better than doing nothing. (50% of the variance)</a:t>
            </a:r>
          </a:p>
          <a:p>
            <a:r>
              <a:rPr lang="en-US" dirty="0" smtClean="0"/>
              <a:t>The Model-Data cycle</a:t>
            </a:r>
          </a:p>
          <a:p>
            <a:pPr lvl="1"/>
            <a:r>
              <a:rPr lang="en-US" dirty="0" smtClean="0"/>
              <a:t>Model, evaluate using data, refine model, decide what other data/experiments are needed</a:t>
            </a:r>
          </a:p>
          <a:p>
            <a:pPr lvl="1"/>
            <a:r>
              <a:rPr lang="en-US" dirty="0" err="1" smtClean="0"/>
              <a:t>Groundtruth</a:t>
            </a:r>
            <a:endParaRPr lang="en-US" dirty="0" smtClean="0"/>
          </a:p>
          <a:p>
            <a:r>
              <a:rPr lang="en-US" dirty="0" smtClean="0"/>
              <a:t>Beyond the lamppost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011272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C903DB6B-42B0-4421-8A4E-4F1F6871E9CE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1E887E18-9DDF-48E2-8AEF-372BC204C43B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30C1CEDB-71F1-45F2-AB8F-83C0CED4835A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A6292B87-376C-4CCF-8921-AD7A67998751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90F21D2E-ED65-4860-BF77-F6CF95A659F1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F792922E-6F1B-4DAE-80C8-7AEB506F727C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1B9E0262-B3D2-43AE-8347-D3B9C8F65430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ED99A1BB-6571-40EB-BAF8-3B2CDF2E3FA1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0D54B20E-6858-489F-9DB9-6605D9BBC4E6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A7886D7C-BD8A-48A0-859E-7C2805218EC4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4909E85D-319E-4DF5-8AD6-9AD2781DE15F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951</TotalTime>
  <Words>671</Words>
  <Application>Microsoft Office PowerPoint</Application>
  <PresentationFormat>On-screen Show (4:3)</PresentationFormat>
  <Paragraphs>92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Problem Statement</vt:lpstr>
      <vt:lpstr>Low Levels -- High Stakes??</vt:lpstr>
      <vt:lpstr>Why are we here?</vt:lpstr>
      <vt:lpstr>Translation</vt:lpstr>
      <vt:lpstr>Regulatory Readiness</vt:lpstr>
      <vt:lpstr>Science for Policy</vt:lpstr>
      <vt:lpstr>The AOP Framework</vt:lpstr>
      <vt:lpstr>Exposure Pathways</vt:lpstr>
      <vt:lpstr>Kinetics Matter</vt:lpstr>
      <vt:lpstr>Final thoughts</vt:lpstr>
      <vt:lpstr>Potential Opportunities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Tox III  Bridges for Translation</dc:title>
  <dc:creator>Bahadori, Tina</dc:creator>
  <cp:lastModifiedBy>Marcia Lawson</cp:lastModifiedBy>
  <cp:revision>19</cp:revision>
  <dcterms:created xsi:type="dcterms:W3CDTF">2015-11-19T18:53:13Z</dcterms:created>
  <dcterms:modified xsi:type="dcterms:W3CDTF">2015-11-28T19:36:58Z</dcterms:modified>
</cp:coreProperties>
</file>